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A61F3-083F-F535-2157-638F194E6E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40D12-19BD-3A7D-71CD-9441C7F87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F6CE49-FBFD-1AAE-B9A6-E063AB742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347200-23D9-CC81-55F7-0DD2F7343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7C849F-0C16-56C4-F60D-08699CF04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448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C5AD5-63CE-467C-A4F0-56F34D8FE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FA1639-74C1-A7C2-4BB0-A52F6E2D58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D45C0-69D8-1402-F8AC-DD997C570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DAF31-D24A-75C3-4A89-54D4E78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C862E7-8859-B0E2-67D2-B83850461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054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43EF83-04EC-F371-D015-7591E34E09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8E76C8-3BFF-016B-1228-8EDBB771FD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A0CE7-2EAB-2480-D51A-5961B9E64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240872-3D65-C234-BC88-A912480D1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75BAA-9F75-5363-AB74-E718635A1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451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C6538-80C2-8143-59E4-AD0B89DA8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222D2-3F34-91F7-16CF-2D53D41B37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B09176-C242-F911-F0FF-8456D074B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4F88F-7352-895D-8DC6-B6F115A03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BB2E-6ECB-7B2E-AFB2-0A7961CE3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9130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85269-5FD9-4BE8-574D-AC89DBDA4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E40098-F376-B517-32E6-3714FDD1B4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9090E-0A9C-031E-17CA-7FE111B63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1EB9A-4671-A9BB-C07E-AA7C64100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80869-EB33-E21D-1838-C34C9E6EC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734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C3261-CDFD-D9BE-F403-752FFEAC1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26FC68-8AA8-2A91-5E93-8E79A2CF1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5C759B-71D4-99B1-8A37-C541846F38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E39FF5-DD1D-E3B7-09FB-6D5083E4B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0A1EC-BBE1-9B45-8A95-4B16E102D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6109BB-AC09-616B-ECAF-C2BE60C44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084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97945-0FF1-D105-4B63-722C35326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64484-1E3E-D7AB-D967-413A4FB6CB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6E0CEB-4BE2-E05D-F99E-835F3A2E24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633FF6-DFA9-5F7E-FEC9-CD6EBEA599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46B66E-4C2E-0DB9-9C68-406592A984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63670F-BFC0-980D-B5A6-9F018FEE5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0AA87E-61B4-30B6-12AA-424E8EC8A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25EB-BBA3-2B0F-17F8-E50A3D837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25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DED89-8C55-27EA-304E-C549E4B20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044B37-A099-5C09-5017-F87EC5491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33095D-37F2-D164-26DC-2A507A331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7041EE-7E30-3B7B-7F4A-C91912809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793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11FF98-9295-CABB-8A68-0C2968201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6003DD-8C1A-5D21-50ED-16D0C3696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77433C-7A7F-DA53-F175-C6AC32B66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750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CE3EB-981B-2716-DFA0-4C31240B7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FC37F1-D863-0050-1E7D-E3E7AADE31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3C1C9A-11C5-B46E-2FEE-C38357795B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93FD3-5BFF-831C-3FEE-223918AF6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0C87EE-7B01-CB7A-71BF-554BC04E1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BEB119-9FD8-7F97-18A9-FE9C138D0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136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29A1D-5F4B-EB0B-3C52-E32197273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CE74E8-74DF-22A4-12AE-A0D366A12C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B6032D-BA8E-4614-0050-4E76A335F4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5B4986-4768-E9C1-BDCF-A60EE064E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4FC39D-9AC8-3D83-58E8-6DCF5FDC5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ADCC3E-2AEF-9E8E-A700-33018A05D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194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86A520-9551-395F-80F4-510070ECE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1324D-07EA-A037-1BEF-D394364E4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24713-53F5-8754-90B6-790A4ABB0B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1AC4F-55EA-4163-9AD3-10FBADAD69EF}" type="datetimeFigureOut">
              <a:rPr lang="en-GB" smtClean="0"/>
              <a:t>13/10/2022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9441C-0CF9-F1CF-AFC1-2CF544DC0F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48D1B-E9F6-F346-5258-2D344FD267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5A42E-34BD-4C46-BCC1-76C413E5857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44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609C4-FE97-AA3C-A6AC-638E70753D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0102A3-96D6-B3EE-64DE-25BD4B4D75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BF311BF-5075-608B-0B8A-FBF726449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07" y="-24958"/>
            <a:ext cx="9696786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C5A671-471D-F010-5E52-CFB3220BB296}"/>
              </a:ext>
            </a:extLst>
          </p:cNvPr>
          <p:cNvSpPr txBox="1"/>
          <p:nvPr/>
        </p:nvSpPr>
        <p:spPr>
          <a:xfrm>
            <a:off x="8729456" y="2576743"/>
            <a:ext cx="10550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Weapon Release</a:t>
            </a:r>
            <a:endParaRPr lang="en-GB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9F2C2C-3F76-0954-CE66-396FD2FF2102}"/>
              </a:ext>
            </a:extLst>
          </p:cNvPr>
          <p:cNvSpPr txBox="1"/>
          <p:nvPr/>
        </p:nvSpPr>
        <p:spPr>
          <a:xfrm>
            <a:off x="7463836" y="517970"/>
            <a:ext cx="885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Trim ND</a:t>
            </a:r>
          </a:p>
          <a:p>
            <a:pPr algn="ctr"/>
            <a:r>
              <a:rPr lang="en-US" sz="1000" dirty="0" err="1">
                <a:solidFill>
                  <a:schemeClr val="accent1"/>
                </a:solidFill>
              </a:rPr>
              <a:t>Tgt</a:t>
            </a:r>
            <a:r>
              <a:rPr lang="en-US" sz="1000" dirty="0">
                <a:solidFill>
                  <a:schemeClr val="accent1"/>
                </a:solidFill>
              </a:rPr>
              <a:t> Range Inc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0FF384-CC33-FA3D-A0F0-D6BF39D5D95D}"/>
              </a:ext>
            </a:extLst>
          </p:cNvPr>
          <p:cNvSpPr txBox="1"/>
          <p:nvPr/>
        </p:nvSpPr>
        <p:spPr>
          <a:xfrm>
            <a:off x="7442196" y="856241"/>
            <a:ext cx="9284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Trim NU</a:t>
            </a:r>
          </a:p>
          <a:p>
            <a:pPr algn="ctr"/>
            <a:r>
              <a:rPr lang="en-US" sz="1000" dirty="0" err="1">
                <a:solidFill>
                  <a:schemeClr val="accent1"/>
                </a:solidFill>
              </a:rPr>
              <a:t>Tgt</a:t>
            </a:r>
            <a:r>
              <a:rPr lang="en-US" sz="1000" dirty="0">
                <a:solidFill>
                  <a:schemeClr val="accent1"/>
                </a:solidFill>
              </a:rPr>
              <a:t> Range Dec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ACB245-60F3-FC9E-315B-2E105E11222D}"/>
              </a:ext>
            </a:extLst>
          </p:cNvPr>
          <p:cNvSpPr txBox="1"/>
          <p:nvPr/>
        </p:nvSpPr>
        <p:spPr>
          <a:xfrm>
            <a:off x="6775145" y="724913"/>
            <a:ext cx="506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Trim L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AAR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89CA6C-155D-E6D6-287B-C80F209E70E8}"/>
              </a:ext>
            </a:extLst>
          </p:cNvPr>
          <p:cNvSpPr txBox="1"/>
          <p:nvPr/>
        </p:nvSpPr>
        <p:spPr>
          <a:xfrm>
            <a:off x="8414652" y="722253"/>
            <a:ext cx="8114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Trim R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Bogey Dope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0145A5-E032-41FF-D7C5-3A6B4DE3B224}"/>
              </a:ext>
            </a:extLst>
          </p:cNvPr>
          <p:cNvSpPr txBox="1"/>
          <p:nvPr/>
        </p:nvSpPr>
        <p:spPr>
          <a:xfrm>
            <a:off x="6998103" y="2699853"/>
            <a:ext cx="870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Trim Reset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Stick Def O/R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24E325-8BFE-FACA-8632-345EC7BB302D}"/>
              </a:ext>
            </a:extLst>
          </p:cNvPr>
          <p:cNvSpPr txBox="1"/>
          <p:nvPr/>
        </p:nvSpPr>
        <p:spPr>
          <a:xfrm>
            <a:off x="6096000" y="1601728"/>
            <a:ext cx="1043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Change Weapon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ASC Direct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9D9DE4-8C84-F176-9434-D3A99ED8A1DF}"/>
              </a:ext>
            </a:extLst>
          </p:cNvPr>
          <p:cNvSpPr txBox="1"/>
          <p:nvPr/>
        </p:nvSpPr>
        <p:spPr>
          <a:xfrm>
            <a:off x="8661799" y="1610789"/>
            <a:ext cx="10695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Cannon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Gun Sight Reticle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B2C726-F1A7-208E-23A6-586ED2BCC9FC}"/>
              </a:ext>
            </a:extLst>
          </p:cNvPr>
          <p:cNvSpPr txBox="1"/>
          <p:nvPr/>
        </p:nvSpPr>
        <p:spPr>
          <a:xfrm rot="21361463">
            <a:off x="9769669" y="3278220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Next WP</a:t>
            </a:r>
          </a:p>
          <a:p>
            <a:pPr algn="ctr"/>
            <a:r>
              <a:rPr lang="en-US" sz="1000" dirty="0" err="1">
                <a:solidFill>
                  <a:schemeClr val="accent1"/>
                </a:solidFill>
              </a:rPr>
              <a:t>Eng</a:t>
            </a:r>
            <a:r>
              <a:rPr lang="en-US" sz="1000" dirty="0">
                <a:solidFill>
                  <a:schemeClr val="accent1"/>
                </a:solidFill>
              </a:rPr>
              <a:t> Start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F6186B-285A-5680-08BD-BF2E24B85F62}"/>
              </a:ext>
            </a:extLst>
          </p:cNvPr>
          <p:cNvSpPr txBox="1"/>
          <p:nvPr/>
        </p:nvSpPr>
        <p:spPr>
          <a:xfrm rot="21361463">
            <a:off x="9767890" y="3686360"/>
            <a:ext cx="641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/>
              <a:t>Prev</a:t>
            </a:r>
            <a:r>
              <a:rPr lang="en-US" sz="1000" dirty="0"/>
              <a:t> WP</a:t>
            </a:r>
          </a:p>
          <a:p>
            <a:pPr algn="ctr"/>
            <a:r>
              <a:rPr lang="en-US" sz="1000" dirty="0" err="1">
                <a:solidFill>
                  <a:schemeClr val="accent1"/>
                </a:solidFill>
              </a:rPr>
              <a:t>Eng</a:t>
            </a:r>
            <a:r>
              <a:rPr lang="en-US" sz="1000" dirty="0">
                <a:solidFill>
                  <a:schemeClr val="accent1"/>
                </a:solidFill>
              </a:rPr>
              <a:t> Stop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8AB624-74AB-540C-5759-F126C26F662F}"/>
              </a:ext>
            </a:extLst>
          </p:cNvPr>
          <p:cNvSpPr txBox="1"/>
          <p:nvPr/>
        </p:nvSpPr>
        <p:spPr>
          <a:xfrm rot="21361463" flipH="1">
            <a:off x="9039316" y="3309907"/>
            <a:ext cx="7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AP Bar Alt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Elec </a:t>
            </a:r>
            <a:r>
              <a:rPr lang="en-US" sz="1000" dirty="0" err="1">
                <a:solidFill>
                  <a:schemeClr val="accent1"/>
                </a:solidFill>
              </a:rPr>
              <a:t>Pwr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C8A4C8-0FD7-DDFE-7EFC-23A76467DDEF}"/>
              </a:ext>
            </a:extLst>
          </p:cNvPr>
          <p:cNvSpPr txBox="1"/>
          <p:nvPr/>
        </p:nvSpPr>
        <p:spPr>
          <a:xfrm rot="21361463">
            <a:off x="8294750" y="3407152"/>
            <a:ext cx="732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BVR Mode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AP On/Off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CA4C2D-169A-64DF-8CA8-0260F29FE250}"/>
              </a:ext>
            </a:extLst>
          </p:cNvPr>
          <p:cNvSpPr txBox="1"/>
          <p:nvPr/>
        </p:nvSpPr>
        <p:spPr>
          <a:xfrm rot="21361463">
            <a:off x="8299558" y="3809726"/>
            <a:ext cx="723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Nav Mode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AP Route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409995-FE29-CCB8-4D1E-8BFC3692D173}"/>
              </a:ext>
            </a:extLst>
          </p:cNvPr>
          <p:cNvSpPr txBox="1"/>
          <p:nvPr/>
        </p:nvSpPr>
        <p:spPr>
          <a:xfrm>
            <a:off x="6454560" y="5489416"/>
            <a:ext cx="8996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Wheel Brakes</a:t>
            </a:r>
            <a:endParaRPr lang="en-GB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DD20FD3-0E4F-FDBF-FDA6-73B2E9DB8C90}"/>
              </a:ext>
            </a:extLst>
          </p:cNvPr>
          <p:cNvSpPr txBox="1"/>
          <p:nvPr/>
        </p:nvSpPr>
        <p:spPr>
          <a:xfrm rot="269803">
            <a:off x="6606078" y="3329814"/>
            <a:ext cx="7713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Flaps up</a:t>
            </a:r>
          </a:p>
          <a:p>
            <a:pPr algn="ctr"/>
            <a:r>
              <a:rPr lang="en-US" sz="1000" dirty="0" err="1">
                <a:solidFill>
                  <a:schemeClr val="accent1"/>
                </a:solidFill>
              </a:rPr>
              <a:t>AutoThrust</a:t>
            </a:r>
            <a:endParaRPr lang="en-US" sz="1000" dirty="0">
              <a:solidFill>
                <a:schemeClr val="accent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26CB83-B178-227C-008E-26DDEA9771D8}"/>
              </a:ext>
            </a:extLst>
          </p:cNvPr>
          <p:cNvSpPr txBox="1"/>
          <p:nvPr/>
        </p:nvSpPr>
        <p:spPr>
          <a:xfrm rot="269803">
            <a:off x="6634991" y="3746477"/>
            <a:ext cx="662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Flaps </a:t>
            </a:r>
            <a:r>
              <a:rPr lang="en-US" sz="1000" dirty="0" err="1"/>
              <a:t>Ldg</a:t>
            </a:r>
            <a:endParaRPr lang="en-US" sz="1000" dirty="0"/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AP Reset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586BD8-EF98-CF8F-D9F2-ED65F00D483F}"/>
              </a:ext>
            </a:extLst>
          </p:cNvPr>
          <p:cNvSpPr txBox="1"/>
          <p:nvPr/>
        </p:nvSpPr>
        <p:spPr>
          <a:xfrm rot="269803">
            <a:off x="7311461" y="3437102"/>
            <a:ext cx="859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SU33 Hook</a:t>
            </a:r>
            <a:endParaRPr lang="en-US" sz="1000" dirty="0">
              <a:solidFill>
                <a:schemeClr val="accent1"/>
              </a:solidFill>
            </a:endParaRP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Burner+</a:t>
            </a:r>
            <a:endParaRPr lang="en-US" sz="1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E03CFF-A41F-38DC-557C-EF47BBCB2691}"/>
              </a:ext>
            </a:extLst>
          </p:cNvPr>
          <p:cNvSpPr txBox="1"/>
          <p:nvPr/>
        </p:nvSpPr>
        <p:spPr>
          <a:xfrm rot="269803">
            <a:off x="7298019" y="3879745"/>
            <a:ext cx="859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accent1"/>
                </a:solidFill>
              </a:rPr>
              <a:t>Wing fold</a:t>
            </a:r>
          </a:p>
          <a:p>
            <a:pPr algn="ctr"/>
            <a:endParaRPr lang="en-US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B3BCF6-B51C-7EDA-54CE-45CC56177240}"/>
              </a:ext>
            </a:extLst>
          </p:cNvPr>
          <p:cNvSpPr txBox="1"/>
          <p:nvPr/>
        </p:nvSpPr>
        <p:spPr>
          <a:xfrm rot="269803">
            <a:off x="5861380" y="3237607"/>
            <a:ext cx="859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RDR On/Off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Gear Light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5F058B-6B92-7636-1FC6-3EC732DDD12D}"/>
              </a:ext>
            </a:extLst>
          </p:cNvPr>
          <p:cNvSpPr txBox="1"/>
          <p:nvPr/>
        </p:nvSpPr>
        <p:spPr>
          <a:xfrm rot="269803">
            <a:off x="5877806" y="3774875"/>
            <a:ext cx="859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EO On/Off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2669CF9-1A25-FC44-1342-AD7257301A38}"/>
              </a:ext>
            </a:extLst>
          </p:cNvPr>
          <p:cNvSpPr txBox="1"/>
          <p:nvPr/>
        </p:nvSpPr>
        <p:spPr>
          <a:xfrm>
            <a:off x="2405361" y="6040174"/>
            <a:ext cx="8590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accent1"/>
                </a:solidFill>
              </a:rPr>
              <a:t>Modify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F300AD-8D54-F533-6AD6-7FF4373110A6}"/>
              </a:ext>
            </a:extLst>
          </p:cNvPr>
          <p:cNvSpPr txBox="1"/>
          <p:nvPr/>
        </p:nvSpPr>
        <p:spPr>
          <a:xfrm>
            <a:off x="2509590" y="5512579"/>
            <a:ext cx="663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ECM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HUD Dim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F2CADC9-E8E5-3DAD-2660-9531786E8F31}"/>
              </a:ext>
            </a:extLst>
          </p:cNvPr>
          <p:cNvSpPr txBox="1"/>
          <p:nvPr/>
        </p:nvSpPr>
        <p:spPr>
          <a:xfrm>
            <a:off x="3332157" y="5335527"/>
            <a:ext cx="5757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Comms</a:t>
            </a:r>
          </a:p>
          <a:p>
            <a:pPr algn="ctr"/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783D62E-3A5D-20CE-5F36-4C05C5904A9E}"/>
              </a:ext>
            </a:extLst>
          </p:cNvPr>
          <p:cNvSpPr txBox="1"/>
          <p:nvPr/>
        </p:nvSpPr>
        <p:spPr>
          <a:xfrm>
            <a:off x="1728879" y="5335527"/>
            <a:ext cx="458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Chaff</a:t>
            </a:r>
          </a:p>
          <a:p>
            <a:pPr algn="ctr"/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26CAAF-1300-D186-983D-9304C697FD8C}"/>
              </a:ext>
            </a:extLst>
          </p:cNvPr>
          <p:cNvSpPr txBox="1"/>
          <p:nvPr/>
        </p:nvSpPr>
        <p:spPr>
          <a:xfrm>
            <a:off x="2496489" y="5038921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Flares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HUD </a:t>
            </a:r>
            <a:r>
              <a:rPr lang="en-US" sz="1000" dirty="0" err="1">
                <a:solidFill>
                  <a:schemeClr val="accent1"/>
                </a:solidFill>
              </a:rPr>
              <a:t>Brt</a:t>
            </a:r>
            <a:r>
              <a:rPr lang="en-US" sz="1000" dirty="0">
                <a:solidFill>
                  <a:schemeClr val="accent1"/>
                </a:solidFill>
              </a:rPr>
              <a:t>+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B418C1-1B23-0A76-5E69-0DD8C6DFCE54}"/>
              </a:ext>
            </a:extLst>
          </p:cNvPr>
          <p:cNvSpPr txBox="1"/>
          <p:nvPr/>
        </p:nvSpPr>
        <p:spPr>
          <a:xfrm>
            <a:off x="2509590" y="4189567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Vert Scan</a:t>
            </a:r>
          </a:p>
          <a:p>
            <a:pPr algn="ctr"/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3106E52-FB3B-C55B-20FC-4FEC13F3130B}"/>
              </a:ext>
            </a:extLst>
          </p:cNvPr>
          <p:cNvSpPr txBox="1"/>
          <p:nvPr/>
        </p:nvSpPr>
        <p:spPr>
          <a:xfrm>
            <a:off x="1619875" y="4389622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RDR TWS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RDR PRF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3DF01-F9EE-1505-06FA-E53EAEA6CFAC}"/>
              </a:ext>
            </a:extLst>
          </p:cNvPr>
          <p:cNvSpPr txBox="1"/>
          <p:nvPr/>
        </p:nvSpPr>
        <p:spPr>
          <a:xfrm>
            <a:off x="3368834" y="4381320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/>
              <a:t>BoreSight</a:t>
            </a:r>
            <a:endParaRPr lang="en-US" sz="1000" dirty="0"/>
          </a:p>
          <a:p>
            <a:pPr algn="ctr"/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E6BB72-252F-77FF-D832-288F7A94CECE}"/>
              </a:ext>
            </a:extLst>
          </p:cNvPr>
          <p:cNvSpPr txBox="1"/>
          <p:nvPr/>
        </p:nvSpPr>
        <p:spPr>
          <a:xfrm>
            <a:off x="2396565" y="4575069"/>
            <a:ext cx="8563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Helmet Sight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A/G Mode</a:t>
            </a:r>
          </a:p>
          <a:p>
            <a:pPr algn="ctr"/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C5BD49-E1FB-7DA4-61C6-1C535724217E}"/>
              </a:ext>
            </a:extLst>
          </p:cNvPr>
          <p:cNvSpPr txBox="1"/>
          <p:nvPr/>
        </p:nvSpPr>
        <p:spPr>
          <a:xfrm>
            <a:off x="1597014" y="3500533"/>
            <a:ext cx="724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RDR Out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Scan Right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88961FF-1E99-A28F-A9D0-641733F39386}"/>
              </a:ext>
            </a:extLst>
          </p:cNvPr>
          <p:cNvSpPr txBox="1"/>
          <p:nvPr/>
        </p:nvSpPr>
        <p:spPr>
          <a:xfrm>
            <a:off x="2424854" y="3274498"/>
            <a:ext cx="766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/>
              <a:t>Tgt</a:t>
            </a:r>
            <a:r>
              <a:rPr lang="en-US" sz="1000" dirty="0"/>
              <a:t> Size Inc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Scan </a:t>
            </a:r>
            <a:r>
              <a:rPr lang="en-US" sz="1000" dirty="0" err="1">
                <a:solidFill>
                  <a:schemeClr val="accent1"/>
                </a:solidFill>
              </a:rPr>
              <a:t>Dn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59E19A-FA1F-F9BB-5A1E-3D3AB4E56886}"/>
              </a:ext>
            </a:extLst>
          </p:cNvPr>
          <p:cNvSpPr txBox="1"/>
          <p:nvPr/>
        </p:nvSpPr>
        <p:spPr>
          <a:xfrm>
            <a:off x="2436654" y="3697382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err="1"/>
              <a:t>Tgt</a:t>
            </a:r>
            <a:r>
              <a:rPr lang="en-US" sz="1000" dirty="0"/>
              <a:t> Size Dec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Scan Up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D95D7C0-69BC-E256-B03A-33F00F126620}"/>
              </a:ext>
            </a:extLst>
          </p:cNvPr>
          <p:cNvSpPr txBox="1"/>
          <p:nvPr/>
        </p:nvSpPr>
        <p:spPr>
          <a:xfrm>
            <a:off x="3389354" y="3497327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RDR In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Scan Left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272A66-B6EC-6DB2-A8CD-ABBA22A88241}"/>
              </a:ext>
            </a:extLst>
          </p:cNvPr>
          <p:cNvSpPr txBox="1"/>
          <p:nvPr/>
        </p:nvSpPr>
        <p:spPr>
          <a:xfrm>
            <a:off x="4729220" y="2827688"/>
            <a:ext cx="63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Lock </a:t>
            </a:r>
            <a:r>
              <a:rPr lang="en-US" sz="1000" dirty="0" err="1"/>
              <a:t>Tgt</a:t>
            </a:r>
            <a:endParaRPr lang="en-US" sz="1000" dirty="0"/>
          </a:p>
          <a:p>
            <a:pPr algn="ctr"/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2976880-9428-1C81-55EE-9C55F4DC0E2F}"/>
              </a:ext>
            </a:extLst>
          </p:cNvPr>
          <p:cNvSpPr txBox="1"/>
          <p:nvPr/>
        </p:nvSpPr>
        <p:spPr>
          <a:xfrm>
            <a:off x="4718680" y="2444472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Slew TDC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42FC950-9999-7968-4525-D9911AD91318}"/>
              </a:ext>
            </a:extLst>
          </p:cNvPr>
          <p:cNvSpPr txBox="1"/>
          <p:nvPr/>
        </p:nvSpPr>
        <p:spPr>
          <a:xfrm>
            <a:off x="3293987" y="2319696"/>
            <a:ext cx="8771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NWS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SU33 Brake +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9016231-0ED5-C9C7-767E-3FD4826EA1BB}"/>
              </a:ext>
            </a:extLst>
          </p:cNvPr>
          <p:cNvSpPr txBox="1"/>
          <p:nvPr/>
        </p:nvSpPr>
        <p:spPr>
          <a:xfrm>
            <a:off x="1804380" y="499696"/>
            <a:ext cx="7665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Zoom View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0278CB6-694E-9A25-DE06-5406BD68593A}"/>
              </a:ext>
            </a:extLst>
          </p:cNvPr>
          <p:cNvSpPr txBox="1"/>
          <p:nvPr/>
        </p:nvSpPr>
        <p:spPr>
          <a:xfrm>
            <a:off x="3375267" y="2720677"/>
            <a:ext cx="7697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Airbrake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Drag Chute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B0A92D0-7A21-4BCE-641D-47D5E8F02D19}"/>
              </a:ext>
            </a:extLst>
          </p:cNvPr>
          <p:cNvSpPr txBox="1"/>
          <p:nvPr/>
        </p:nvSpPr>
        <p:spPr>
          <a:xfrm>
            <a:off x="1644882" y="2173982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Reset Head Track</a:t>
            </a:r>
          </a:p>
          <a:p>
            <a:pPr algn="ctr"/>
            <a:r>
              <a:rPr lang="en-US" sz="1000" dirty="0"/>
              <a:t>X3 Eject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5218DD7-15E7-4283-3DA1-E046F752D769}"/>
              </a:ext>
            </a:extLst>
          </p:cNvPr>
          <p:cNvSpPr txBox="1"/>
          <p:nvPr/>
        </p:nvSpPr>
        <p:spPr>
          <a:xfrm>
            <a:off x="1730235" y="2739297"/>
            <a:ext cx="950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Return to Scan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Gear Up/</a:t>
            </a:r>
            <a:r>
              <a:rPr lang="en-US" sz="1000" dirty="0" err="1">
                <a:solidFill>
                  <a:schemeClr val="accent1"/>
                </a:solidFill>
              </a:rPr>
              <a:t>Dn</a:t>
            </a:r>
            <a:endParaRPr lang="en-US" sz="1000" dirty="0">
              <a:solidFill>
                <a:schemeClr val="accent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D642801-9D91-B519-920B-E0E7D8D66FB3}"/>
              </a:ext>
            </a:extLst>
          </p:cNvPr>
          <p:cNvSpPr txBox="1"/>
          <p:nvPr/>
        </p:nvSpPr>
        <p:spPr>
          <a:xfrm rot="21305121">
            <a:off x="9000317" y="3785134"/>
            <a:ext cx="7425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AP Alt/Roll</a:t>
            </a:r>
          </a:p>
          <a:p>
            <a:pPr algn="ctr"/>
            <a:r>
              <a:rPr lang="en-US" sz="1000" dirty="0">
                <a:solidFill>
                  <a:schemeClr val="accent1"/>
                </a:solidFill>
              </a:rPr>
              <a:t>Ap </a:t>
            </a:r>
            <a:r>
              <a:rPr lang="en-US" sz="1000" dirty="0" err="1">
                <a:solidFill>
                  <a:schemeClr val="accent1"/>
                </a:solidFill>
              </a:rPr>
              <a:t>Att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06ED89A-1F6C-99A4-A587-609C936BFE9A}"/>
              </a:ext>
            </a:extLst>
          </p:cNvPr>
          <p:cNvSpPr txBox="1"/>
          <p:nvPr/>
        </p:nvSpPr>
        <p:spPr>
          <a:xfrm>
            <a:off x="9784553" y="372862"/>
            <a:ext cx="19694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Canopy - </a:t>
            </a:r>
            <a:r>
              <a:rPr lang="en-US" sz="1000" dirty="0" err="1"/>
              <a:t>LCtrl</a:t>
            </a:r>
            <a:r>
              <a:rPr lang="en-US" sz="1000" dirty="0"/>
              <a:t> + C</a:t>
            </a:r>
          </a:p>
          <a:p>
            <a:r>
              <a:rPr lang="en-US" sz="1000" dirty="0"/>
              <a:t>Cockpit lights – L</a:t>
            </a:r>
          </a:p>
          <a:p>
            <a:r>
              <a:rPr lang="en-US" sz="1000" dirty="0"/>
              <a:t>Nav </a:t>
            </a:r>
            <a:r>
              <a:rPr lang="en-US" sz="1000" dirty="0" err="1"/>
              <a:t>Lts</a:t>
            </a:r>
            <a:r>
              <a:rPr lang="en-US" sz="1000" dirty="0"/>
              <a:t> – R Ctrl + L</a:t>
            </a:r>
          </a:p>
          <a:p>
            <a:r>
              <a:rPr lang="en-US" sz="1000" dirty="0"/>
              <a:t>Info Bar – L Ctrl + Y</a:t>
            </a:r>
          </a:p>
          <a:p>
            <a:r>
              <a:rPr lang="en-US" sz="1000" dirty="0"/>
              <a:t>Re Arm/Fuel – L Alt + ‘</a:t>
            </a:r>
          </a:p>
          <a:p>
            <a:r>
              <a:rPr lang="en-US" sz="1000" dirty="0"/>
              <a:t>New Plane – R Ctrl + R Shift + Tab</a:t>
            </a:r>
          </a:p>
          <a:p>
            <a:r>
              <a:rPr lang="en-US" sz="1000" dirty="0"/>
              <a:t>AAR Boom – L Ctrl + R</a:t>
            </a:r>
            <a:endParaRPr lang="en-GB" sz="10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33C10E9-3470-CDE9-5DDF-356A11ADE160}"/>
              </a:ext>
            </a:extLst>
          </p:cNvPr>
          <p:cNvSpPr txBox="1"/>
          <p:nvPr/>
        </p:nvSpPr>
        <p:spPr>
          <a:xfrm>
            <a:off x="101870" y="24958"/>
            <a:ext cx="196948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BVR HUD Symbology</a:t>
            </a:r>
          </a:p>
          <a:p>
            <a:endParaRPr lang="en-US" sz="1000" dirty="0"/>
          </a:p>
          <a:p>
            <a:r>
              <a:rPr lang="en-US" sz="1000" dirty="0"/>
              <a:t>BVR Mode  - О</a:t>
            </a:r>
            <a:r>
              <a:rPr lang="az-Cyrl-AZ" sz="1000" dirty="0"/>
              <a:t>БЭ</a:t>
            </a:r>
            <a:endParaRPr lang="en-US" sz="1000" dirty="0"/>
          </a:p>
          <a:p>
            <a:r>
              <a:rPr lang="en-US" sz="1000" dirty="0"/>
              <a:t>Radar On – </a:t>
            </a:r>
            <a:r>
              <a:rPr lang="az-Cyrl-AZ" sz="1000" dirty="0"/>
              <a:t>изЛ</a:t>
            </a:r>
            <a:endParaRPr lang="en-US" sz="1000" dirty="0"/>
          </a:p>
          <a:p>
            <a:r>
              <a:rPr lang="en-US" sz="1000" dirty="0"/>
              <a:t>TWS – </a:t>
            </a:r>
            <a:r>
              <a:rPr lang="az-Cyrl-AZ" sz="1000" dirty="0"/>
              <a:t>СНП</a:t>
            </a:r>
            <a:endParaRPr lang="en-US" sz="1000" dirty="0"/>
          </a:p>
          <a:p>
            <a:r>
              <a:rPr lang="en-US" sz="1000" dirty="0"/>
              <a:t>Launch </a:t>
            </a:r>
            <a:r>
              <a:rPr lang="en-US" sz="1000" dirty="0" err="1"/>
              <a:t>Authorised</a:t>
            </a:r>
            <a:r>
              <a:rPr lang="en-US" sz="1000" dirty="0"/>
              <a:t> – </a:t>
            </a:r>
            <a:r>
              <a:rPr lang="az-Cyrl-AZ" sz="1000" dirty="0"/>
              <a:t>ПР</a:t>
            </a:r>
            <a:endParaRPr lang="en-US" sz="1000" dirty="0"/>
          </a:p>
          <a:p>
            <a:r>
              <a:rPr lang="en-US" sz="1000" dirty="0"/>
              <a:t>IRST Active – </a:t>
            </a:r>
            <a:r>
              <a:rPr lang="az-Cyrl-AZ" sz="1000" dirty="0"/>
              <a:t>Т</a:t>
            </a:r>
            <a:endParaRPr lang="en-US" sz="1000" dirty="0"/>
          </a:p>
          <a:p>
            <a:endParaRPr lang="en-US" sz="1000" dirty="0"/>
          </a:p>
          <a:p>
            <a:r>
              <a:rPr lang="en-US" sz="1000" dirty="0"/>
              <a:t>Radar PRF Modes</a:t>
            </a:r>
          </a:p>
          <a:p>
            <a:endParaRPr lang="en-US" sz="1000" dirty="0"/>
          </a:p>
          <a:p>
            <a:r>
              <a:rPr lang="en-US" sz="1000" dirty="0"/>
              <a:t>Aspect unknown – </a:t>
            </a:r>
            <a:r>
              <a:rPr lang="az-Cyrl-AZ" sz="1000" dirty="0"/>
              <a:t>АВТ</a:t>
            </a:r>
            <a:endParaRPr lang="en-US" sz="1000" dirty="0"/>
          </a:p>
          <a:p>
            <a:r>
              <a:rPr lang="en-US" sz="1000" dirty="0"/>
              <a:t>Hi (heading towards) – </a:t>
            </a:r>
            <a:r>
              <a:rPr lang="az-Cyrl-AZ" sz="1000" dirty="0"/>
              <a:t>ППС</a:t>
            </a:r>
            <a:endParaRPr lang="en-US" sz="1000" dirty="0"/>
          </a:p>
          <a:p>
            <a:r>
              <a:rPr lang="en-US" sz="1000" dirty="0"/>
              <a:t>Med (Heading away) – </a:t>
            </a:r>
            <a:r>
              <a:rPr lang="az-Cyrl-AZ" sz="1000" dirty="0"/>
              <a:t>зПС</a:t>
            </a:r>
            <a:endParaRPr lang="en-US" sz="1000" dirty="0"/>
          </a:p>
          <a:p>
            <a:endParaRPr lang="en-US" sz="1000" dirty="0"/>
          </a:p>
          <a:p>
            <a:r>
              <a:rPr lang="en-US" sz="1000" dirty="0"/>
              <a:t>Nav HUD Symbology</a:t>
            </a:r>
          </a:p>
          <a:p>
            <a:endParaRPr lang="en-US" sz="1000" dirty="0"/>
          </a:p>
          <a:p>
            <a:r>
              <a:rPr lang="en-US" sz="1000" dirty="0"/>
              <a:t>Route – </a:t>
            </a:r>
            <a:r>
              <a:rPr lang="az-Cyrl-AZ" sz="1000" dirty="0"/>
              <a:t>МРШ</a:t>
            </a:r>
            <a:endParaRPr lang="en-US" sz="1000" dirty="0"/>
          </a:p>
          <a:p>
            <a:r>
              <a:rPr lang="en-US" sz="1000" dirty="0"/>
              <a:t>RTB – </a:t>
            </a:r>
            <a:r>
              <a:rPr lang="az-Cyrl-AZ" sz="1000" dirty="0"/>
              <a:t>ВзВ</a:t>
            </a:r>
            <a:endParaRPr lang="en-US" sz="1000" dirty="0"/>
          </a:p>
          <a:p>
            <a:r>
              <a:rPr lang="en-US" sz="1000" dirty="0"/>
              <a:t>Land – </a:t>
            </a:r>
            <a:r>
              <a:rPr lang="az-Cyrl-AZ" sz="1000" dirty="0"/>
              <a:t>ПОС</a:t>
            </a:r>
            <a:endParaRPr lang="en-US" sz="1000" dirty="0"/>
          </a:p>
          <a:p>
            <a:endParaRPr lang="en-US" sz="1000" dirty="0"/>
          </a:p>
          <a:p>
            <a:r>
              <a:rPr lang="en-US" sz="1000" dirty="0"/>
              <a:t>HDD Symbols</a:t>
            </a:r>
          </a:p>
          <a:p>
            <a:endParaRPr lang="en-US" sz="1000" dirty="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9DF1E76-FE35-9FE0-6C3A-470A8551A350}"/>
              </a:ext>
            </a:extLst>
          </p:cNvPr>
          <p:cNvGrpSpPr/>
          <p:nvPr/>
        </p:nvGrpSpPr>
        <p:grpSpPr>
          <a:xfrm>
            <a:off x="120564" y="3372084"/>
            <a:ext cx="845888" cy="1060900"/>
            <a:chOff x="5207368" y="569215"/>
            <a:chExt cx="845888" cy="1060900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01FD7DCF-B388-1226-0E82-C99FF4CE4EC7}"/>
                </a:ext>
              </a:extLst>
            </p:cNvPr>
            <p:cNvGrpSpPr/>
            <p:nvPr/>
          </p:nvGrpSpPr>
          <p:grpSpPr>
            <a:xfrm>
              <a:off x="5207368" y="569215"/>
              <a:ext cx="310718" cy="1040792"/>
              <a:chOff x="5207368" y="569215"/>
              <a:chExt cx="310718" cy="1040792"/>
            </a:xfrm>
            <a:solidFill>
              <a:schemeClr val="tx1"/>
            </a:solidFill>
          </p:grpSpPr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B02EBC7A-0556-B16A-FD00-9F5C7840A26D}"/>
                  </a:ext>
                </a:extLst>
              </p:cNvPr>
              <p:cNvCxnSpPr/>
              <p:nvPr/>
            </p:nvCxnSpPr>
            <p:spPr>
              <a:xfrm>
                <a:off x="5362727" y="718025"/>
                <a:ext cx="0" cy="891982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F2F425CC-192A-2A1C-1076-DB71B6AC6C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07368" y="765818"/>
                <a:ext cx="31071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Isosceles Triangle 55">
                <a:extLst>
                  <a:ext uri="{FF2B5EF4-FFF2-40B4-BE49-F238E27FC236}">
                    <a16:creationId xmlns:a16="http://schemas.microsoft.com/office/drawing/2014/main" id="{9344601B-4D88-345F-1034-11196BAE7F9D}"/>
                  </a:ext>
                </a:extLst>
              </p:cNvPr>
              <p:cNvSpPr/>
              <p:nvPr/>
            </p:nvSpPr>
            <p:spPr>
              <a:xfrm rot="10800000">
                <a:off x="5282547" y="569215"/>
                <a:ext cx="168057" cy="196603"/>
              </a:xfrm>
              <a:prstGeom prst="triangl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n>
                    <a:solidFill>
                      <a:schemeClr val="tx1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D4D3356-6526-722B-F965-E31092284B88}"/>
                </a:ext>
              </a:extLst>
            </p:cNvPr>
            <p:cNvSpPr txBox="1"/>
            <p:nvPr/>
          </p:nvSpPr>
          <p:spPr>
            <a:xfrm>
              <a:off x="5549592" y="617913"/>
              <a:ext cx="50366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err="1"/>
                <a:t>Tgt</a:t>
              </a:r>
              <a:r>
                <a:rPr lang="en-US" sz="1000" dirty="0"/>
                <a:t> </a:t>
              </a:r>
              <a:r>
                <a:rPr lang="en-US" sz="1000" dirty="0" err="1"/>
                <a:t>Ht</a:t>
              </a:r>
              <a:endParaRPr lang="en-GB" sz="1000" dirty="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F443803-5227-2276-6D13-FD2756ED7BA8}"/>
                </a:ext>
              </a:extLst>
            </p:cNvPr>
            <p:cNvSpPr txBox="1"/>
            <p:nvPr/>
          </p:nvSpPr>
          <p:spPr>
            <a:xfrm>
              <a:off x="5315943" y="1383894"/>
              <a:ext cx="57419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err="1"/>
                <a:t>Tgt</a:t>
              </a:r>
              <a:r>
                <a:rPr lang="en-US" sz="1000" dirty="0"/>
                <a:t> </a:t>
              </a:r>
              <a:r>
                <a:rPr lang="en-US" sz="1000" dirty="0" err="1"/>
                <a:t>Spd</a:t>
              </a:r>
              <a:endParaRPr lang="en-GB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52258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265</Words>
  <Application>Microsoft Office PowerPoint</Application>
  <PresentationFormat>Widescreen</PresentationFormat>
  <Paragraphs>100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pope</dc:creator>
  <cp:lastModifiedBy>kevin pope</cp:lastModifiedBy>
  <cp:revision>9</cp:revision>
  <dcterms:created xsi:type="dcterms:W3CDTF">2022-10-08T16:51:24Z</dcterms:created>
  <dcterms:modified xsi:type="dcterms:W3CDTF">2022-10-13T18:16:20Z</dcterms:modified>
</cp:coreProperties>
</file>